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3" r:id="rId1"/>
  </p:sldMasterIdLst>
  <p:notesMasterIdLst>
    <p:notesMasterId r:id="rId63"/>
  </p:notesMasterIdLst>
  <p:sldIdLst>
    <p:sldId id="332" r:id="rId2"/>
    <p:sldId id="270" r:id="rId3"/>
    <p:sldId id="271" r:id="rId4"/>
    <p:sldId id="290" r:id="rId5"/>
    <p:sldId id="291" r:id="rId6"/>
    <p:sldId id="339" r:id="rId7"/>
    <p:sldId id="329" r:id="rId8"/>
    <p:sldId id="330" r:id="rId9"/>
    <p:sldId id="292" r:id="rId10"/>
    <p:sldId id="304" r:id="rId11"/>
    <p:sldId id="305" r:id="rId12"/>
    <p:sldId id="302" r:id="rId13"/>
    <p:sldId id="303" r:id="rId14"/>
    <p:sldId id="273" r:id="rId15"/>
    <p:sldId id="274" r:id="rId16"/>
    <p:sldId id="277" r:id="rId17"/>
    <p:sldId id="278" r:id="rId18"/>
    <p:sldId id="283" r:id="rId19"/>
    <p:sldId id="293" r:id="rId20"/>
    <p:sldId id="279" r:id="rId21"/>
    <p:sldId id="280" r:id="rId22"/>
    <p:sldId id="340" r:id="rId23"/>
    <p:sldId id="321" r:id="rId24"/>
    <p:sldId id="275" r:id="rId25"/>
    <p:sldId id="276" r:id="rId26"/>
    <p:sldId id="311" r:id="rId27"/>
    <p:sldId id="327" r:id="rId28"/>
    <p:sldId id="318" r:id="rId29"/>
    <p:sldId id="319" r:id="rId30"/>
    <p:sldId id="320" r:id="rId31"/>
    <p:sldId id="328" r:id="rId32"/>
    <p:sldId id="312" r:id="rId33"/>
    <p:sldId id="294" r:id="rId34"/>
    <p:sldId id="264" r:id="rId35"/>
    <p:sldId id="284" r:id="rId36"/>
    <p:sldId id="306" r:id="rId37"/>
    <p:sldId id="307" r:id="rId38"/>
    <p:sldId id="308" r:id="rId39"/>
    <p:sldId id="309" r:id="rId40"/>
    <p:sldId id="315" r:id="rId41"/>
    <p:sldId id="316" r:id="rId42"/>
    <p:sldId id="266" r:id="rId43"/>
    <p:sldId id="285" r:id="rId44"/>
    <p:sldId id="310" r:id="rId45"/>
    <p:sldId id="261" r:id="rId46"/>
    <p:sldId id="317" r:id="rId47"/>
    <p:sldId id="267" r:id="rId48"/>
    <p:sldId id="333" r:id="rId49"/>
    <p:sldId id="287" r:id="rId50"/>
    <p:sldId id="323" r:id="rId51"/>
    <p:sldId id="324" r:id="rId52"/>
    <p:sldId id="337" r:id="rId53"/>
    <p:sldId id="336" r:id="rId54"/>
    <p:sldId id="335" r:id="rId55"/>
    <p:sldId id="334" r:id="rId56"/>
    <p:sldId id="326" r:id="rId57"/>
    <p:sldId id="289" r:id="rId58"/>
    <p:sldId id="297" r:id="rId59"/>
    <p:sldId id="298" r:id="rId60"/>
    <p:sldId id="338" r:id="rId61"/>
    <p:sldId id="296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3" autoAdjust="0"/>
    <p:restoredTop sz="94586" autoAdjust="0"/>
  </p:normalViewPr>
  <p:slideViewPr>
    <p:cSldViewPr>
      <p:cViewPr varScale="1">
        <p:scale>
          <a:sx n="96" d="100"/>
          <a:sy n="96" d="100"/>
        </p:scale>
        <p:origin x="109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Will\Documents\FamJuvPresentation\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3600" dirty="0" smtClean="0">
                <a:latin typeface="Century Gothic" panose="020B0502020202020204" pitchFamily="34" charset="0"/>
              </a:rPr>
              <a:t>Kin and Group Home Placements</a:t>
            </a:r>
            <a:endParaRPr lang="en-US" sz="360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Sheet4!$A$24</c:f>
              <c:strCache>
                <c:ptCount val="1"/>
                <c:pt idx="0">
                  <c:v>Kin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Sheet4!$B$23:$G$23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Sheet4!$B$24:$G$24</c:f>
              <c:numCache>
                <c:formatCode>General</c:formatCode>
                <c:ptCount val="6"/>
                <c:pt idx="0">
                  <c:v>37.700000000000003</c:v>
                </c:pt>
                <c:pt idx="1">
                  <c:v>39.4</c:v>
                </c:pt>
                <c:pt idx="2">
                  <c:v>39.1</c:v>
                </c:pt>
                <c:pt idx="3">
                  <c:v>38.4</c:v>
                </c:pt>
                <c:pt idx="4">
                  <c:v>38.4</c:v>
                </c:pt>
                <c:pt idx="5">
                  <c:v>38.200000000000003</c:v>
                </c:pt>
              </c:numCache>
            </c:numRef>
          </c:val>
        </c:ser>
        <c:ser>
          <c:idx val="1"/>
          <c:order val="1"/>
          <c:tx>
            <c:strRef>
              <c:f>Sheet4!$A$25</c:f>
              <c:strCache>
                <c:ptCount val="1"/>
                <c:pt idx="0">
                  <c:v>Group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Sheet4!$B$23:$G$23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Sheet4!$B$25:$G$25</c:f>
              <c:numCache>
                <c:formatCode>General</c:formatCode>
                <c:ptCount val="6"/>
                <c:pt idx="0">
                  <c:v>7.5</c:v>
                </c:pt>
                <c:pt idx="1">
                  <c:v>7.4</c:v>
                </c:pt>
                <c:pt idx="2">
                  <c:v>7</c:v>
                </c:pt>
                <c:pt idx="3">
                  <c:v>6.7</c:v>
                </c:pt>
                <c:pt idx="4">
                  <c:v>6.5</c:v>
                </c:pt>
                <c:pt idx="5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722880"/>
        <c:axId val="135723272"/>
      </c:barChart>
      <c:catAx>
        <c:axId val="13572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23272"/>
        <c:crosses val="autoZero"/>
        <c:auto val="1"/>
        <c:lblAlgn val="ctr"/>
        <c:lblOffset val="100"/>
        <c:noMultiLvlLbl val="0"/>
      </c:catAx>
      <c:valAx>
        <c:axId val="135723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2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3600" dirty="0" smtClean="0">
                <a:latin typeface="Century Gothic" panose="020B0502020202020204" pitchFamily="34" charset="0"/>
              </a:rPr>
              <a:t>Group Homes:</a:t>
            </a:r>
            <a:r>
              <a:rPr lang="en-US" sz="3600" baseline="0" dirty="0" smtClean="0">
                <a:latin typeface="Century Gothic" panose="020B0502020202020204" pitchFamily="34" charset="0"/>
              </a:rPr>
              <a:t> Placed More Than One Year</a:t>
            </a:r>
            <a:endParaRPr lang="en-US" sz="360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Sheet4!$A$37</c:f>
              <c:strCache>
                <c:ptCount val="1"/>
                <c:pt idx="0">
                  <c:v>In Congregate Care &lt;365 Days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Sheet4!$B$36:$G$36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Sheet4!$B$37:$G$37</c:f>
              <c:numCache>
                <c:formatCode>#,##0</c:formatCode>
                <c:ptCount val="6"/>
                <c:pt idx="0">
                  <c:v>2163</c:v>
                </c:pt>
                <c:pt idx="1">
                  <c:v>2181</c:v>
                </c:pt>
                <c:pt idx="2">
                  <c:v>2174</c:v>
                </c:pt>
                <c:pt idx="3">
                  <c:v>2293</c:v>
                </c:pt>
                <c:pt idx="4">
                  <c:v>2265</c:v>
                </c:pt>
                <c:pt idx="5">
                  <c:v>2324</c:v>
                </c:pt>
              </c:numCache>
            </c:numRef>
          </c:val>
        </c:ser>
        <c:ser>
          <c:idx val="1"/>
          <c:order val="1"/>
          <c:tx>
            <c:strRef>
              <c:f>Sheet4!$A$38</c:f>
              <c:strCache>
                <c:ptCount val="1"/>
                <c:pt idx="0">
                  <c:v>In Congregate Care 365+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Sheet4!$B$36:$G$36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Sheet4!$B$38:$G$38</c:f>
              <c:numCache>
                <c:formatCode>#,##0</c:formatCode>
                <c:ptCount val="6"/>
                <c:pt idx="0">
                  <c:v>1595</c:v>
                </c:pt>
                <c:pt idx="1">
                  <c:v>1527</c:v>
                </c:pt>
                <c:pt idx="2">
                  <c:v>1537</c:v>
                </c:pt>
                <c:pt idx="3">
                  <c:v>1495</c:v>
                </c:pt>
                <c:pt idx="4">
                  <c:v>1407</c:v>
                </c:pt>
                <c:pt idx="5">
                  <c:v>1373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448160"/>
        <c:axId val="89559200"/>
      </c:barChart>
      <c:catAx>
        <c:axId val="11444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59200"/>
        <c:crosses val="autoZero"/>
        <c:auto val="1"/>
        <c:lblAlgn val="ctr"/>
        <c:lblOffset val="100"/>
        <c:noMultiLvlLbl val="0"/>
      </c:catAx>
      <c:valAx>
        <c:axId val="8955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44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7B63C-D3D1-4E25-9158-CAD9F47DE3A0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E37A2-09C9-48AC-8303-AE188B6F5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9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21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06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98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4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4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88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5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CB95F3-B919-40DB-94D8-5B8D76F2667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0887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EB2370-E025-4110-B43C-E9F841C53A86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618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EB2370-E025-4110-B43C-E9F841C53A86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311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EB2370-E025-4110-B43C-E9F841C53A86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988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24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C50FFD-16E6-4BBF-9B32-87F9D7E7AC08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5577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853F06-426E-4E41-911C-6D4DD02F7F9B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2062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853F06-426E-4E41-911C-6D4DD02F7F9B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206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853F06-426E-4E41-911C-6D4DD02F7F9B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2062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192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070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533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533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014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38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58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16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606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051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915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966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997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767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position of the</a:t>
            </a:r>
            <a:r>
              <a:rPr lang="en-US" baseline="0" dirty="0" smtClean="0"/>
              <a:t> NCJFCJ, the federal government, several state governments, Casey Family Programs and other organizations.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963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Did we just</a:t>
            </a:r>
            <a:r>
              <a:rPr lang="en-US" baseline="0" dirty="0" smtClean="0"/>
              <a:t> make these up?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902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68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740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064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3911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669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703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5027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5707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1893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4695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3537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8205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113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113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113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113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7236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9959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113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6420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6450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15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8205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1506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75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28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81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37A2-09C9-48AC-8303-AE188B6F59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2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0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6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42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961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30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3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3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68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6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1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8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0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7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1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6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7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9B4F5ED-098F-4BE5-9B11-EC5C11F5131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3E85-38BE-4FDA-85FF-C7EC0360D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02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  <p:sldLayoutId id="2147484085" r:id="rId12"/>
    <p:sldLayoutId id="2147484086" r:id="rId13"/>
    <p:sldLayoutId id="2147484087" r:id="rId14"/>
    <p:sldLayoutId id="2147484088" r:id="rId15"/>
    <p:sldLayoutId id="2147484089" r:id="rId16"/>
    <p:sldLayoutId id="214748409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mailto:Judgeleonardedwards@gmail.com" TargetMode="Externa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nash@ocp.lacounty.go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JUDGES IN CONGREGATE CARE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Judge 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Leonard Edwards (ret.)</a:t>
            </a:r>
          </a:p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Santa Clara County, California</a:t>
            </a:r>
          </a:p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Judge Michael Nash (ret.)</a:t>
            </a:r>
          </a:p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Angeles, California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50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So Why are policy makers moving away from congregate care?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37529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Research shows:</a:t>
            </a:r>
          </a:p>
          <a:p>
            <a:r>
              <a:rPr lang="en-US" sz="3600" dirty="0" smtClean="0"/>
              <a:t>Kids in group homes are more likely to </a:t>
            </a:r>
          </a:p>
          <a:p>
            <a:r>
              <a:rPr lang="en-US" sz="3600" dirty="0" smtClean="0"/>
              <a:t>(1) Have access to drugs</a:t>
            </a:r>
          </a:p>
          <a:p>
            <a:r>
              <a:rPr lang="en-US" sz="3600" dirty="0" smtClean="0"/>
              <a:t>(2) Be subject to sexual abuse</a:t>
            </a:r>
          </a:p>
          <a:p>
            <a:r>
              <a:rPr lang="en-US" sz="3600" dirty="0" smtClean="0"/>
              <a:t>(3) Be subject to physical abuse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7529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(4) Become involved in sexual 	 	 trafficking.</a:t>
            </a:r>
          </a:p>
          <a:p>
            <a:endParaRPr lang="en-US" sz="2400" dirty="0" smtClean="0"/>
          </a:p>
          <a:p>
            <a:r>
              <a:rPr lang="en-US" sz="2400" dirty="0" smtClean="0"/>
              <a:t>(5) Be administered psychotropic		     drugs inappropriately.</a:t>
            </a:r>
          </a:p>
          <a:p>
            <a:endParaRPr lang="en-US" sz="2400" dirty="0" smtClean="0"/>
          </a:p>
          <a:p>
            <a:r>
              <a:rPr lang="en-US" sz="2400" dirty="0" smtClean="0"/>
              <a:t>(6) Fall behind in their education.</a:t>
            </a:r>
          </a:p>
          <a:p>
            <a:endParaRPr lang="en-US" sz="2400" dirty="0" smtClean="0"/>
          </a:p>
          <a:p>
            <a:r>
              <a:rPr lang="en-US" sz="2400" dirty="0" smtClean="0"/>
              <a:t>(7) Age out of care without 			     		adequate  supports in place.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7529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As Richard Wexler stated: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“Non-family environments are the worst kind of care for children…. Closing down group facilities would be a vast improvement for children.”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37529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   </a:t>
            </a:r>
            <a:r>
              <a:rPr lang="en-US" b="1" dirty="0" smtClean="0"/>
              <a:t>THE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886700" cy="4351338"/>
          </a:xfrm>
        </p:spPr>
        <p:txBody>
          <a:bodyPr>
            <a:normAutofit/>
          </a:bodyPr>
          <a:lstStyle/>
          <a:p>
            <a:endParaRPr lang="en-US" sz="3600" b="1" dirty="0"/>
          </a:p>
          <a:p>
            <a:r>
              <a:rPr lang="en-US" sz="3600" dirty="0" smtClean="0"/>
              <a:t>There is now a concerted legislative effort to reduce or eliminate the placement of youth in group homes.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7884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   </a:t>
            </a:r>
            <a:r>
              <a:rPr lang="en-US" b="1" dirty="0" smtClean="0"/>
              <a:t>THE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PUBLIC LAW 113-183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Preventing Sex Trafficking and Strengthening Families Act of 2014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16999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3200" b="1" dirty="0" smtClean="0"/>
              <a:t>PUBLIC </a:t>
            </a:r>
            <a:r>
              <a:rPr lang="en-US" sz="3200" b="1" dirty="0"/>
              <a:t>LAW 113-183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This law states that the court must determine what efforts have been made by the children’s services agency and/or probation department to place a child in a home-like setting.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9037B0-A10E-4D9A-A35B-9192A67DAFE3}" type="slidenum">
              <a:rPr lang="en-US" altLang="en-US">
                <a:solidFill>
                  <a:srgbClr val="FFFFFF"/>
                </a:solidFill>
              </a:rPr>
              <a:pPr/>
              <a:t>16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7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				P.L. 113-183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 smtClean="0"/>
              <a:t>RESPONSIBILITIES FOR JUDGES:</a:t>
            </a:r>
          </a:p>
        </p:txBody>
      </p:sp>
    </p:spTree>
    <p:extLst>
      <p:ext uri="{BB962C8B-B14F-4D97-AF65-F5344CB8AC3E}">
        <p14:creationId xmlns:p14="http://schemas.microsoft.com/office/powerpoint/2010/main" val="1454428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				P.L. 113-183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en-US" sz="3200" dirty="0" smtClean="0"/>
              <a:t>1. Sec. 475A is modified to add additional case plan and case review system requirements.</a:t>
            </a:r>
          </a:p>
          <a:p>
            <a:endParaRPr lang="en-US" altLang="en-US" sz="3200" dirty="0" smtClean="0"/>
          </a:p>
          <a:p>
            <a:r>
              <a:rPr lang="en-US" altLang="en-US" sz="3200" dirty="0" smtClean="0"/>
              <a:t>If the case plan for a child is </a:t>
            </a:r>
            <a:r>
              <a:rPr lang="en-US" altLang="en-US" sz="3200" u="sng" dirty="0" smtClean="0"/>
              <a:t>another planned permanent living arrangement, </a:t>
            </a:r>
            <a:r>
              <a:rPr lang="en-US" altLang="en-US" sz="3200" dirty="0" smtClean="0"/>
              <a:t>the plan </a:t>
            </a:r>
            <a:r>
              <a:rPr lang="en-US" altLang="en-US" sz="3200" u="sng" dirty="0" smtClean="0"/>
              <a:t>shall</a:t>
            </a:r>
            <a:r>
              <a:rPr lang="en-US" altLang="en-US" sz="3200" dirty="0" smtClean="0"/>
              <a:t> contain:</a:t>
            </a:r>
          </a:p>
          <a:p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81626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				P.L. 113-183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200" dirty="0" smtClean="0"/>
              <a:t>(1) Documentation of intensive, ongoing, unsuccessful efforts for family placement;</a:t>
            </a:r>
          </a:p>
          <a:p>
            <a:endParaRPr lang="en-US" altLang="en-US" sz="3200" dirty="0" smtClean="0"/>
          </a:p>
          <a:p>
            <a:r>
              <a:rPr lang="en-US" altLang="en-US" sz="3200" dirty="0" smtClean="0"/>
              <a:t>(2) Redetermination of appropriateness of placement at each permanency hearing:</a:t>
            </a:r>
          </a:p>
          <a:p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422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SOME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1450" lvl="3">
              <a:spcBef>
                <a:spcPts val="750"/>
              </a:spcBef>
            </a:pPr>
            <a:r>
              <a:rPr lang="en-US" sz="3600" dirty="0"/>
              <a:t>120 years ago </a:t>
            </a:r>
            <a:r>
              <a:rPr lang="en-US" sz="3600" dirty="0" smtClean="0"/>
              <a:t>almost 100% of children </a:t>
            </a:r>
            <a:r>
              <a:rPr lang="en-US" sz="3600" dirty="0"/>
              <a:t>removed from home were placed in congregate care.</a:t>
            </a:r>
          </a:p>
          <a:p>
            <a:endParaRPr lang="en-US" sz="3600" dirty="0" smtClean="0"/>
          </a:p>
          <a:p>
            <a:r>
              <a:rPr lang="en-US" sz="3600" dirty="0" smtClean="0"/>
              <a:t>These included orphanages, almshouses, and refuge homes.</a:t>
            </a:r>
          </a:p>
        </p:txBody>
      </p:sp>
    </p:spTree>
    <p:extLst>
      <p:ext uri="{BB962C8B-B14F-4D97-AF65-F5344CB8AC3E}">
        <p14:creationId xmlns:p14="http://schemas.microsoft.com/office/powerpoint/2010/main" val="61257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				P.L. 113-183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The court (or other administrative agency) should </a:t>
            </a:r>
          </a:p>
          <a:p>
            <a:r>
              <a:rPr lang="en-US" altLang="en-US" sz="3600" dirty="0" smtClean="0"/>
              <a:t>(a) ask the child about the desired permanency outcome for the child.</a:t>
            </a:r>
          </a:p>
        </p:txBody>
      </p:sp>
    </p:spTree>
    <p:extLst>
      <p:ext uri="{BB962C8B-B14F-4D97-AF65-F5344CB8AC3E}">
        <p14:creationId xmlns:p14="http://schemas.microsoft.com/office/powerpoint/2010/main" val="1280598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				P.L. 113-183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200" dirty="0" smtClean="0"/>
              <a:t>(b) make a judicial determination explaining why “another planned permanent living arrangement” is the best permanency plan for the child </a:t>
            </a:r>
            <a:r>
              <a:rPr lang="en-US" altLang="en-US" sz="3200" b="1" dirty="0" smtClean="0"/>
              <a:t>and</a:t>
            </a:r>
            <a:r>
              <a:rPr lang="en-US" altLang="en-US" sz="3200" dirty="0" smtClean="0"/>
              <a:t> provide compelling reasons why it continues to not be in the best interests of the child to – </a:t>
            </a:r>
          </a:p>
        </p:txBody>
      </p:sp>
    </p:spTree>
    <p:extLst>
      <p:ext uri="{BB962C8B-B14F-4D97-AF65-F5344CB8AC3E}">
        <p14:creationId xmlns:p14="http://schemas.microsoft.com/office/powerpoint/2010/main" val="3684216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				P.L. 113-183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200" dirty="0" smtClean="0"/>
              <a:t>(i) return home;</a:t>
            </a:r>
          </a:p>
          <a:p>
            <a:r>
              <a:rPr lang="en-US" altLang="en-US" sz="3200" dirty="0" smtClean="0"/>
              <a:t>(ii) be placed for adoption;</a:t>
            </a:r>
          </a:p>
          <a:p>
            <a:r>
              <a:rPr lang="en-US" altLang="en-US" sz="3200" dirty="0" smtClean="0"/>
              <a:t>(iii) be placed with a legal guardian; or</a:t>
            </a:r>
          </a:p>
          <a:p>
            <a:r>
              <a:rPr lang="en-US" altLang="en-US" sz="3200" dirty="0" smtClean="0"/>
              <a:t>(iv) be placed with a fit and willing relative.</a:t>
            </a:r>
          </a:p>
        </p:txBody>
      </p:sp>
    </p:spTree>
    <p:extLst>
      <p:ext uri="{BB962C8B-B14F-4D97-AF65-F5344CB8AC3E}">
        <p14:creationId xmlns:p14="http://schemas.microsoft.com/office/powerpoint/2010/main" val="3684216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			CALIFORNIA LAW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200" dirty="0" smtClean="0"/>
              <a:t>California law is consistent with the federal law.  </a:t>
            </a:r>
          </a:p>
          <a:p>
            <a:endParaRPr lang="en-US" altLang="en-US" sz="3200" dirty="0" smtClean="0"/>
          </a:p>
          <a:p>
            <a:r>
              <a:rPr lang="en-US" altLang="en-US" sz="3200" dirty="0" smtClean="0"/>
              <a:t>See W &amp; I §§ 366 (a)(1)(B), </a:t>
            </a:r>
          </a:p>
          <a:p>
            <a:r>
              <a:rPr lang="en-US" altLang="en-US" sz="3200" dirty="0" smtClean="0"/>
              <a:t>366(d)(4), </a:t>
            </a:r>
          </a:p>
          <a:p>
            <a:r>
              <a:rPr lang="en-US" altLang="en-US" sz="3200" dirty="0" smtClean="0"/>
              <a:t>366.2(e)(4), </a:t>
            </a:r>
          </a:p>
          <a:p>
            <a:r>
              <a:rPr lang="en-US" altLang="en-US" sz="3200" dirty="0" smtClean="0"/>
              <a:t>727.4(d)(5)(C), </a:t>
            </a:r>
          </a:p>
          <a:p>
            <a:r>
              <a:rPr lang="en-US" altLang="en-US" sz="3200" dirty="0" smtClean="0"/>
              <a:t>16501.1, etc.</a:t>
            </a:r>
          </a:p>
        </p:txBody>
      </p:sp>
    </p:spTree>
    <p:extLst>
      <p:ext uri="{BB962C8B-B14F-4D97-AF65-F5344CB8AC3E}">
        <p14:creationId xmlns:p14="http://schemas.microsoft.com/office/powerpoint/2010/main" val="3684216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   </a:t>
            </a:r>
            <a:r>
              <a:rPr lang="en-US" b="1" dirty="0" smtClean="0"/>
              <a:t>THE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 smtClean="0"/>
              <a:t>These federal and state laws have in place for over a year.</a:t>
            </a:r>
          </a:p>
          <a:p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Is your agency providing you this information?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Are you making these findings?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20674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THE NEW CALIFORNIA 							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California legislators passed a bill last year to further reduce placement in congregate care and place all children in a family setting.</a:t>
            </a:r>
          </a:p>
          <a:p>
            <a:r>
              <a:rPr lang="en-US" sz="3600" dirty="0" smtClean="0"/>
              <a:t>(AB 403 - Stone)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8236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THE NEW CALIFORNIA 							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A unique aspect of this law is the creation of specialized group homes (short-term residential treatment centers or STRTC).</a:t>
            </a:r>
          </a:p>
          <a:p>
            <a:r>
              <a:rPr lang="en-US" sz="3600" b="1" dirty="0" smtClean="0"/>
              <a:t>These placements will provide assessment and treatment and prepare the youth for a family-type placement.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78236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THE NEW CALIFORNIA 								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 smtClean="0"/>
              <a:t>This will be a new type of placement, bringing together services including social and mental health expertise.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They will be of short-term duration.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782360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FEDERAL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Family First Prevention Services Act of 2016 </a:t>
            </a:r>
          </a:p>
          <a:p>
            <a:r>
              <a:rPr lang="en-US" sz="3600" dirty="0" smtClean="0"/>
              <a:t>HR 5456; S. 3065</a:t>
            </a:r>
          </a:p>
          <a:p>
            <a:endParaRPr lang="en-US" sz="3600" dirty="0"/>
          </a:p>
          <a:p>
            <a:r>
              <a:rPr lang="en-US" sz="3600" dirty="0" smtClean="0"/>
              <a:t>Would also reduce placement in congregate care across the country.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88068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FEDERAL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Would provide more money to prevent children from being removed from home.</a:t>
            </a:r>
          </a:p>
          <a:p>
            <a:endParaRPr lang="en-US" sz="3600" b="1" dirty="0"/>
          </a:p>
          <a:p>
            <a:r>
              <a:rPr lang="en-US" sz="3600" b="1" dirty="0" smtClean="0"/>
              <a:t>Would require states to take steps to safely reduce the inappropriate use of congregate/group care for children.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3392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SOME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While foster care started in New York in the 19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Century, congregate care was the primary placement for children far into the 20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Century.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53759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FEDERAL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Refer to Title II of this act: Ensuring the Necessity of a Placement that is not in a Foster Family Home.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740944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FEDERAL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Whether this federal legislation becomes law is uncertain.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817302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			REDUCING 				   	  		CONGREGATE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Implementation of these efforts to reduce congregate care will be difficult.</a:t>
            </a:r>
            <a:br>
              <a:rPr lang="en-US" sz="3600" b="1" dirty="0" smtClean="0"/>
            </a:br>
            <a:endParaRPr lang="en-US" sz="3600" b="1" dirty="0" smtClean="0"/>
          </a:p>
          <a:p>
            <a:r>
              <a:rPr lang="en-US" sz="3600" b="1" dirty="0" smtClean="0"/>
              <a:t>It remains to be seen whether there will be sufficient families to meet the needs of children placed out-of-home.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782360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				REDUCING 							CONGREGATE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HAS THIS DRAMATIC POLICY CHANGE OCCURRED?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4989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929" y="228600"/>
            <a:ext cx="798307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Reasons Why Group Homes are Least Favored</a:t>
            </a:r>
          </a:p>
          <a:p>
            <a:r>
              <a:rPr lang="en-US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3200" b="1" dirty="0"/>
              <a:t>A higher proportion of children/youth in group homes age out of </a:t>
            </a:r>
            <a:r>
              <a:rPr lang="en-US" sz="3200" b="1" dirty="0" smtClean="0"/>
              <a:t>foster care </a:t>
            </a:r>
            <a:r>
              <a:rPr lang="en-US" sz="3200" b="1" dirty="0"/>
              <a:t>or extended foster care</a:t>
            </a:r>
            <a:r>
              <a:rPr lang="en-US" sz="3200" b="1" dirty="0" smtClean="0"/>
              <a:t>.</a:t>
            </a:r>
          </a:p>
          <a:p>
            <a:pPr lvl="0"/>
            <a:endParaRPr lang="en-US" sz="3200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3200" b="1" dirty="0"/>
              <a:t>A higher proportion crossover from child welfare to juvenile justice</a:t>
            </a:r>
            <a:r>
              <a:rPr lang="en-US" sz="3200" b="1" dirty="0" smtClean="0"/>
              <a:t>.</a:t>
            </a:r>
          </a:p>
          <a:p>
            <a:pPr lvl="0"/>
            <a:endParaRPr lang="en-US" sz="3200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3200" b="1" dirty="0"/>
              <a:t>A higher proportion are prescribed and administered psychotropic </a:t>
            </a:r>
            <a:r>
              <a:rPr lang="en-US" sz="3200" b="1" dirty="0" smtClean="0"/>
              <a:t>medications</a:t>
            </a:r>
          </a:p>
        </p:txBody>
      </p:sp>
    </p:spTree>
    <p:extLst>
      <p:ext uri="{BB962C8B-B14F-4D97-AF65-F5344CB8AC3E}">
        <p14:creationId xmlns:p14="http://schemas.microsoft.com/office/powerpoint/2010/main" val="1047460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929" y="228600"/>
            <a:ext cx="798307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Reasons Why Group Homes are Least Favored</a:t>
            </a:r>
          </a:p>
          <a:p>
            <a:r>
              <a:rPr lang="en-US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3200" b="1" dirty="0" smtClean="0"/>
              <a:t>A </a:t>
            </a:r>
            <a:r>
              <a:rPr lang="en-US" sz="3200" b="1" dirty="0"/>
              <a:t>higher proportion are targeted and become victims of </a:t>
            </a:r>
            <a:r>
              <a:rPr lang="en-US" sz="3200" b="1" dirty="0" smtClean="0"/>
              <a:t>commercial sexual </a:t>
            </a:r>
            <a:r>
              <a:rPr lang="en-US" sz="3200" b="1" dirty="0"/>
              <a:t>exploitation (CSEC</a:t>
            </a:r>
            <a:r>
              <a:rPr lang="en-US" sz="3200" b="1" dirty="0" smtClean="0"/>
              <a:t>)</a:t>
            </a:r>
          </a:p>
          <a:p>
            <a:pPr lvl="0"/>
            <a:endParaRPr lang="en-US" sz="3200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3200" b="1" dirty="0"/>
              <a:t>Disproportionality of African American children/youth is higher in group homes</a:t>
            </a:r>
            <a:r>
              <a:rPr lang="en-US" sz="3200" b="1" dirty="0" smtClean="0"/>
              <a:t>.</a:t>
            </a:r>
          </a:p>
          <a:p>
            <a:pPr lvl="0"/>
            <a:endParaRPr lang="en-US" sz="3200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3200" b="1" dirty="0"/>
              <a:t>A higher proportion obtain significantly lower levels of academic achievement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31101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</a:t>
            </a:r>
            <a:r>
              <a:rPr lang="en-US" b="1" dirty="0" smtClean="0"/>
              <a:t>BASIC TENET #1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600" b="1" dirty="0"/>
              <a:t>Juvenile court judicial officers are responsible for overseeing the safety and well-being of all children/youth under juvenile court jurisdiction.</a:t>
            </a:r>
          </a:p>
          <a:p>
            <a:pPr marL="0" indent="0">
              <a:buNone/>
            </a:pPr>
            <a:endParaRPr lang="en-US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208145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</a:t>
            </a:r>
            <a:r>
              <a:rPr lang="en-US" b="1" dirty="0" smtClean="0"/>
              <a:t>BASIC TENET #2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well-being of most children/youth under juvenile court jurisdiction is best served when they live in a family </a:t>
            </a:r>
            <a:r>
              <a:rPr lang="en-US" sz="3600" b="1" dirty="0" smtClean="0"/>
              <a:t>setti</a:t>
            </a:r>
            <a:r>
              <a:rPr lang="en-US" sz="3200" b="1" dirty="0" smtClean="0"/>
              <a:t>ng.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727006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b="1" dirty="0" smtClean="0"/>
              <a:t>    BASIC TENET #3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8867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/>
              <a:t>Group homes are the least favored placements for children/youth under juvenile court jurisdiction. (see Tenet #2)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162174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What Judges Need to Know About Group Homes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When </a:t>
            </a:r>
            <a:r>
              <a:rPr lang="en-US" sz="2400" b="1" dirty="0"/>
              <a:t>a Child/Youth is Placed in </a:t>
            </a:r>
            <a:r>
              <a:rPr lang="en-US" sz="2400" b="1" dirty="0" smtClean="0"/>
              <a:t>One</a:t>
            </a:r>
          </a:p>
          <a:p>
            <a:endParaRPr lang="en-US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3600" dirty="0"/>
              <a:t>Why is a group home being used in place of a less restrictive family setting</a:t>
            </a:r>
            <a:r>
              <a:rPr lang="en-US" sz="3600" dirty="0" smtClean="0"/>
              <a:t>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36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3600" dirty="0" smtClean="0"/>
              <a:t>One answer is that it is easier for social workers and probation officers to place in a group home.  </a:t>
            </a:r>
            <a:endParaRPr lang="en-US" sz="36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91811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SOME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The experts at the White House Conference on Children and Youth in 1909 concluded that placement with a family was the preferable option for children who were removed from their homes.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6072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What Judges Need to Know About Group Homes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When </a:t>
            </a:r>
            <a:r>
              <a:rPr lang="en-US" sz="2400" b="1" dirty="0"/>
              <a:t>a Child/Youth is Placed in </a:t>
            </a:r>
            <a:r>
              <a:rPr lang="en-US" sz="2400" b="1" dirty="0" smtClean="0"/>
              <a:t>One</a:t>
            </a:r>
          </a:p>
          <a:p>
            <a:endParaRPr lang="en-US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36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3600" dirty="0" smtClean="0"/>
              <a:t>SOME YOUTH WILL CONTINUE TO BE PLACED IN A CONGREGATE CARE SETTING.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36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3600" dirty="0" smtClean="0"/>
              <a:t>WHAT IS THE ROLE OF THE JUDGE IN OVERSIGHT OF CHILDREN ONCE A YOUTH IS PLACED IN CONGREGATE CARE?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3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631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What Judges Need to Know About Group Homes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When </a:t>
            </a:r>
            <a:r>
              <a:rPr lang="en-US" sz="2400" b="1" dirty="0"/>
              <a:t>a Child/Youth is Placed in </a:t>
            </a:r>
            <a:r>
              <a:rPr lang="en-US" sz="2400" b="1" dirty="0" smtClean="0"/>
              <a:t>One</a:t>
            </a:r>
          </a:p>
          <a:p>
            <a:endParaRPr lang="en-US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36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3600" dirty="0" smtClean="0"/>
              <a:t>JUDGES NEED TO KNOW: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36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3600" dirty="0" smtClean="0"/>
              <a:t>Why </a:t>
            </a:r>
            <a:r>
              <a:rPr lang="en-US" sz="3600" dirty="0"/>
              <a:t>was this particular group home selected?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631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382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What Judges Need to Know About Group Homes 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When </a:t>
            </a:r>
            <a:r>
              <a:rPr lang="en-US" sz="2000" b="1" dirty="0"/>
              <a:t>a Child/Youth is Placed in </a:t>
            </a:r>
            <a:r>
              <a:rPr lang="en-US" sz="2000" b="1" dirty="0" smtClean="0"/>
              <a:t>One</a:t>
            </a:r>
          </a:p>
          <a:p>
            <a:endParaRPr lang="en-US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Specific </a:t>
            </a:r>
            <a:r>
              <a:rPr lang="en-US" sz="2800" dirty="0"/>
              <a:t>facts about the group home including but not limited to:</a:t>
            </a:r>
          </a:p>
          <a:p>
            <a:r>
              <a:rPr lang="en-US" sz="2800" dirty="0" smtClean="0"/>
              <a:t>     a. its </a:t>
            </a:r>
            <a:r>
              <a:rPr lang="en-US" sz="2800" dirty="0"/>
              <a:t>name, location  and whether it has </a:t>
            </a:r>
            <a:r>
              <a:rPr lang="en-US" sz="2800" dirty="0" smtClean="0"/>
              <a:t>	been certified </a:t>
            </a:r>
            <a:r>
              <a:rPr lang="en-US" sz="2800" dirty="0"/>
              <a:t>by the </a:t>
            </a:r>
            <a:r>
              <a:rPr lang="en-US" sz="2800" dirty="0" smtClean="0"/>
              <a:t>state </a:t>
            </a:r>
            <a:r>
              <a:rPr lang="en-US" sz="2800" dirty="0"/>
              <a:t>or </a:t>
            </a:r>
            <a:r>
              <a:rPr lang="en-US" sz="2800" dirty="0" smtClean="0"/>
              <a:t>local 	jurisdiction;</a:t>
            </a:r>
          </a:p>
          <a:p>
            <a:pPr lvl="1"/>
            <a:r>
              <a:rPr lang="en-US" sz="2800" dirty="0"/>
              <a:t>b.	</a:t>
            </a:r>
            <a:r>
              <a:rPr lang="en-US" sz="2800" dirty="0" smtClean="0"/>
              <a:t>the </a:t>
            </a:r>
            <a:r>
              <a:rPr lang="en-US" sz="2800" dirty="0"/>
              <a:t>name and contact information for its </a:t>
            </a:r>
            <a:r>
              <a:rPr lang="en-US" sz="2800" dirty="0" smtClean="0"/>
              <a:t>	director </a:t>
            </a:r>
            <a:r>
              <a:rPr lang="en-US" sz="2800" dirty="0"/>
              <a:t>or </a:t>
            </a:r>
            <a:r>
              <a:rPr lang="en-US" sz="2800" dirty="0" smtClean="0"/>
              <a:t>proprietor</a:t>
            </a:r>
            <a:r>
              <a:rPr lang="en-US" sz="2800" dirty="0"/>
              <a:t>;</a:t>
            </a:r>
          </a:p>
          <a:p>
            <a:pPr lvl="1"/>
            <a:r>
              <a:rPr lang="en-US" sz="2800" dirty="0" smtClean="0"/>
              <a:t>c.	the </a:t>
            </a:r>
            <a:r>
              <a:rPr lang="en-US" sz="2800" dirty="0"/>
              <a:t>number of children/youth in the home </a:t>
            </a:r>
            <a:r>
              <a:rPr lang="en-US" sz="2800" dirty="0" smtClean="0"/>
              <a:t>	and </a:t>
            </a:r>
            <a:r>
              <a:rPr lang="en-US" sz="2800" dirty="0"/>
              <a:t>their </a:t>
            </a:r>
            <a:r>
              <a:rPr lang="en-US" sz="2800" dirty="0" smtClean="0"/>
              <a:t>age range</a:t>
            </a:r>
            <a:r>
              <a:rPr lang="en-US" sz="2800" dirty="0"/>
              <a:t>;</a:t>
            </a:r>
          </a:p>
          <a:p>
            <a:pPr lvl="1"/>
            <a:r>
              <a:rPr lang="en-US" sz="2800" dirty="0"/>
              <a:t>d.	the ratio of staff to children/youth;</a:t>
            </a:r>
          </a:p>
          <a:p>
            <a:pPr lvl="1"/>
            <a:r>
              <a:rPr lang="en-US" sz="2800" dirty="0"/>
              <a:t>e.	the average length of stay for those </a:t>
            </a:r>
            <a:r>
              <a:rPr lang="en-US" sz="2800" dirty="0" smtClean="0"/>
              <a:t>	currently </a:t>
            </a:r>
            <a:r>
              <a:rPr lang="en-US" sz="2800" dirty="0"/>
              <a:t>in the </a:t>
            </a:r>
            <a:r>
              <a:rPr lang="en-US" sz="2800" dirty="0" smtClean="0"/>
              <a:t>home;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75714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38200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What Judges Need to Know About Group Homes 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When </a:t>
            </a:r>
            <a:r>
              <a:rPr lang="en-US" sz="2000" b="1" dirty="0"/>
              <a:t>a Child/Youth is Placed in </a:t>
            </a:r>
            <a:r>
              <a:rPr lang="en-US" sz="2000" b="1" dirty="0" smtClean="0"/>
              <a:t>One</a:t>
            </a:r>
          </a:p>
          <a:p>
            <a:endParaRPr lang="en-US" b="1" dirty="0"/>
          </a:p>
          <a:p>
            <a:pPr lvl="1"/>
            <a:r>
              <a:rPr lang="en-US" sz="2800" dirty="0" smtClean="0"/>
              <a:t>f. 	the number who have returned home or 	have been moved to a less restrictive 	placement in the past 12 months;</a:t>
            </a:r>
          </a:p>
          <a:p>
            <a:pPr lvl="1"/>
            <a:r>
              <a:rPr lang="en-US" sz="2800" dirty="0" smtClean="0"/>
              <a:t>g</a:t>
            </a:r>
            <a:r>
              <a:rPr lang="en-US" sz="2800" dirty="0"/>
              <a:t>. 	the number moved to other group homes </a:t>
            </a:r>
            <a:r>
              <a:rPr lang="en-US" sz="2800" dirty="0" smtClean="0"/>
              <a:t>	in </a:t>
            </a:r>
            <a:r>
              <a:rPr lang="en-US" sz="2800" dirty="0"/>
              <a:t>the </a:t>
            </a:r>
            <a:r>
              <a:rPr lang="en-US" sz="2800" dirty="0" smtClean="0"/>
              <a:t>past </a:t>
            </a:r>
            <a:r>
              <a:rPr lang="en-US" sz="2800" dirty="0"/>
              <a:t>12 </a:t>
            </a:r>
            <a:r>
              <a:rPr lang="en-US" sz="2800" dirty="0" smtClean="0"/>
              <a:t>months</a:t>
            </a:r>
            <a:r>
              <a:rPr lang="en-US" sz="2800" dirty="0"/>
              <a:t>;</a:t>
            </a:r>
          </a:p>
          <a:p>
            <a:pPr lvl="1"/>
            <a:r>
              <a:rPr lang="en-US" sz="2800" dirty="0"/>
              <a:t>h.	the number who have aged out in the </a:t>
            </a:r>
            <a:r>
              <a:rPr lang="en-US" sz="2800" dirty="0" smtClean="0"/>
              <a:t>	past </a:t>
            </a:r>
            <a:r>
              <a:rPr lang="en-US" sz="2800" dirty="0"/>
              <a:t>12 </a:t>
            </a:r>
            <a:r>
              <a:rPr lang="en-US" sz="2800" dirty="0" smtClean="0"/>
              <a:t>months</a:t>
            </a:r>
            <a:r>
              <a:rPr lang="en-US" sz="2800" dirty="0"/>
              <a:t>;</a:t>
            </a:r>
          </a:p>
          <a:p>
            <a:pPr lvl="1"/>
            <a:r>
              <a:rPr lang="en-US" sz="2800" dirty="0"/>
              <a:t>i.	the number who’ve run away in the past </a:t>
            </a:r>
            <a:r>
              <a:rPr lang="en-US" sz="2800" dirty="0" smtClean="0"/>
              <a:t>	12 months</a:t>
            </a:r>
            <a:r>
              <a:rPr lang="en-US" sz="2800" dirty="0"/>
              <a:t>;</a:t>
            </a:r>
          </a:p>
          <a:p>
            <a:pPr lvl="1"/>
            <a:r>
              <a:rPr lang="en-US" sz="2800" dirty="0"/>
              <a:t>j.	the number who have been arrested in </a:t>
            </a:r>
            <a:r>
              <a:rPr lang="en-US" sz="2800" dirty="0" smtClean="0"/>
              <a:t>	the </a:t>
            </a:r>
            <a:r>
              <a:rPr lang="en-US" sz="2800" dirty="0"/>
              <a:t>past </a:t>
            </a:r>
            <a:r>
              <a:rPr lang="en-US" sz="2800" dirty="0" smtClean="0"/>
              <a:t>12 months</a:t>
            </a:r>
            <a:r>
              <a:rPr lang="en-US" sz="2800" dirty="0"/>
              <a:t>, </a:t>
            </a:r>
            <a:r>
              <a:rPr lang="en-US" sz="2800" dirty="0" smtClean="0"/>
              <a:t>including how many 	were </a:t>
            </a:r>
            <a:r>
              <a:rPr lang="en-US" sz="2800" dirty="0"/>
              <a:t>arrested </a:t>
            </a:r>
            <a:r>
              <a:rPr lang="en-US" sz="2800" dirty="0" smtClean="0"/>
              <a:t>due </a:t>
            </a:r>
            <a:r>
              <a:rPr lang="en-US" sz="2800" dirty="0"/>
              <a:t>to </a:t>
            </a:r>
            <a:r>
              <a:rPr lang="en-US" sz="2800" dirty="0" smtClean="0"/>
              <a:t>incidents </a:t>
            </a:r>
            <a:r>
              <a:rPr lang="en-US" sz="2800" dirty="0"/>
              <a:t>in the </a:t>
            </a:r>
            <a:r>
              <a:rPr lang="en-US" sz="2800" dirty="0" smtClean="0"/>
              <a:t>	group </a:t>
            </a:r>
            <a:r>
              <a:rPr lang="en-US" sz="2800" dirty="0"/>
              <a:t>home;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1511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3820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What Judges Need to Know About Group Homes 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When </a:t>
            </a:r>
            <a:r>
              <a:rPr lang="en-US" sz="2000" b="1" dirty="0"/>
              <a:t>a Child/Youth is Placed in </a:t>
            </a:r>
            <a:r>
              <a:rPr lang="en-US" sz="2000" b="1" dirty="0" smtClean="0"/>
              <a:t>One</a:t>
            </a:r>
          </a:p>
          <a:p>
            <a:endParaRPr lang="en-US" b="1" dirty="0"/>
          </a:p>
          <a:p>
            <a:pPr marL="971550" lvl="1" indent="-514350">
              <a:buAutoNum type="alphaLcPeriod" startAt="11"/>
            </a:pPr>
            <a:r>
              <a:rPr lang="en-US" sz="2800" dirty="0" smtClean="0"/>
              <a:t>the number who have been identified as victims of CSEC in the past 12 months and whether there are specialized services for victims and/or what precautions, if any, are being taken to prevent targeting and victimization.</a:t>
            </a:r>
          </a:p>
          <a:p>
            <a:pPr marL="971550" lvl="1" indent="-514350">
              <a:buAutoNum type="alphaLcPeriod" startAt="11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9151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153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What Judges Need to Know About the Child/Youth</a:t>
            </a:r>
          </a:p>
          <a:p>
            <a:r>
              <a:rPr lang="en-US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800" dirty="0"/>
              <a:t>What are the specifics of the treatment plan/case plan, including goals, timelines and how long the placement is contemplated</a:t>
            </a:r>
            <a:r>
              <a:rPr lang="en-US" sz="2800" dirty="0" smtClean="0"/>
              <a:t>?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69119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1534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What Judges Need to Know About the Child/Youth</a:t>
            </a:r>
          </a:p>
          <a:p>
            <a:r>
              <a:rPr lang="en-US" dirty="0"/>
              <a:t> </a:t>
            </a:r>
          </a:p>
          <a:p>
            <a:pPr lvl="0"/>
            <a:endParaRPr lang="en-US" sz="28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800" dirty="0"/>
              <a:t>If the child/youth is receiving psychotropic </a:t>
            </a:r>
            <a:r>
              <a:rPr lang="en-US" sz="2800" dirty="0" smtClean="0"/>
              <a:t>meds: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(1) who </a:t>
            </a:r>
            <a:r>
              <a:rPr lang="en-US" sz="2800" dirty="0"/>
              <a:t>is responsible for administering the </a:t>
            </a:r>
            <a:r>
              <a:rPr lang="en-US" sz="2800" dirty="0" smtClean="0"/>
              <a:t>meds;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(2) who </a:t>
            </a:r>
            <a:r>
              <a:rPr lang="en-US" sz="2800" dirty="0"/>
              <a:t>is responsible for monitoring the effects, and </a:t>
            </a:r>
            <a:r>
              <a:rPr lang="en-US" sz="2800" dirty="0" smtClean="0"/>
              <a:t>(3) who </a:t>
            </a:r>
            <a:r>
              <a:rPr lang="en-US" sz="2800" dirty="0"/>
              <a:t>is responsible for arranging follow-up appointments with the prescribing physician?  </a:t>
            </a:r>
            <a:endParaRPr lang="en-US" sz="28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Are </a:t>
            </a:r>
            <a:r>
              <a:rPr lang="en-US" sz="2800" dirty="0"/>
              <a:t>you confident that the meds are for treatment and not control</a:t>
            </a:r>
            <a:r>
              <a:rPr lang="en-US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69119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153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What Judges Need to Know About the Child/Youth</a:t>
            </a:r>
          </a:p>
          <a:p>
            <a:r>
              <a:rPr lang="en-US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What is the impact on family reunification, permanency and family contact/visitation, especially sibling contact/visitation?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What </a:t>
            </a:r>
            <a:r>
              <a:rPr lang="en-US" sz="2800" dirty="0"/>
              <a:t>is the child/youth’s school status?  Is a school change necessary?  </a:t>
            </a:r>
            <a:endParaRPr lang="en-US" sz="28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If </a:t>
            </a:r>
            <a:r>
              <a:rPr lang="en-US" sz="2800" dirty="0"/>
              <a:t>so, have records been transferred?  </a:t>
            </a:r>
            <a:endParaRPr lang="en-US" sz="28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What </a:t>
            </a:r>
            <a:r>
              <a:rPr lang="en-US" sz="2800" dirty="0"/>
              <a:t>is the effect, if any, on school credits and/or any special services (IEP</a:t>
            </a:r>
            <a:r>
              <a:rPr lang="en-US" sz="2800" dirty="0" smtClean="0"/>
              <a:t>)?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52704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1534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What Judges Need to Know About the Child/Youth</a:t>
            </a:r>
          </a:p>
          <a:p>
            <a:r>
              <a:rPr lang="en-US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0"/>
            <a:endParaRPr lang="en-US" sz="28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800" dirty="0"/>
              <a:t>What is the impact on services already being received?  Will there be new or additional services and/or new providers for previous services</a:t>
            </a:r>
            <a:r>
              <a:rPr lang="en-US" sz="2800" dirty="0" smtClean="0"/>
              <a:t>?</a:t>
            </a:r>
          </a:p>
          <a:p>
            <a:pPr lvl="0"/>
            <a:endParaRPr lang="en-US" sz="28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37678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JUDGES SHOULD ALSO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1.  Regularly </a:t>
            </a:r>
            <a:r>
              <a:rPr lang="en-US" sz="3200" dirty="0"/>
              <a:t>monitor the </a:t>
            </a:r>
            <a:r>
              <a:rPr lang="en-US" sz="3200" dirty="0" smtClean="0"/>
              <a:t>child/youth’s progress </a:t>
            </a:r>
            <a:r>
              <a:rPr lang="en-US" sz="3200" dirty="0"/>
              <a:t>and implementation of the </a:t>
            </a:r>
            <a:r>
              <a:rPr lang="en-US" sz="3200" dirty="0" smtClean="0"/>
              <a:t>	treatment </a:t>
            </a:r>
            <a:r>
              <a:rPr lang="en-US" sz="3200" dirty="0"/>
              <a:t>plan/case plan.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2.  	Work with all system stakeholders to </a:t>
            </a:r>
            <a:r>
              <a:rPr lang="en-US" sz="3200" dirty="0" smtClean="0"/>
              <a:t>track data </a:t>
            </a:r>
            <a:r>
              <a:rPr lang="en-US" sz="3200" dirty="0"/>
              <a:t>on outcomes </a:t>
            </a:r>
            <a:r>
              <a:rPr lang="en-US" sz="3200" dirty="0" smtClean="0"/>
              <a:t>for Children/youth </a:t>
            </a:r>
            <a:r>
              <a:rPr lang="en-US" sz="3200" dirty="0"/>
              <a:t>in all </a:t>
            </a:r>
            <a:r>
              <a:rPr lang="en-US" sz="3200" dirty="0" smtClean="0"/>
              <a:t>	group </a:t>
            </a:r>
            <a:r>
              <a:rPr lang="en-US" sz="3200" dirty="0"/>
              <a:t>homes.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677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SOME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Relatives were only considered a preferred placement in the late 20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05897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   ADDRESSING THE 				    PLACEMENT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  There are not enough foster homes to provide placements for children placed in out-of-home care.</a:t>
            </a:r>
          </a:p>
          <a:p>
            <a:endParaRPr lang="en-US" sz="3200" dirty="0" smtClean="0"/>
          </a:p>
          <a:p>
            <a:r>
              <a:rPr lang="en-US" sz="3200" dirty="0" smtClean="0"/>
              <a:t>  The most promising source of new homes is relative placement.</a:t>
            </a:r>
          </a:p>
          <a:p>
            <a:pPr>
              <a:buNone/>
            </a:pPr>
            <a:r>
              <a:rPr lang="en-US" sz="3200" dirty="0" smtClean="0"/>
              <a:t>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67750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 ADDRESSING THE 				    PLACEMENT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The article in your materials describes the success of early family finding and engagement.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67750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 ADDRESSING THE 				    PLACEMENT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Legislation signed by the Governor this year also gives the court power to determine whether the social worker exercised “due diligence” in conducting his/her investigation to identify, locate, and notify the child’s relatives.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67750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  ADDRESSING THE 				    PLACEMENT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SB 1336 (Jackson) amends Welfare and Institutions Code  § 358 (b)(2) and (3).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67750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 ADDRESSING THE 				    PLACEMENT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In California 3.4% of children live </a:t>
            </a:r>
            <a:r>
              <a:rPr lang="en-US" sz="3200" smtClean="0"/>
              <a:t>with grandparents.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5745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 ADDRESSING THE 				    PLACEMENT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sz="3200" dirty="0" smtClean="0"/>
          </a:p>
          <a:p>
            <a:r>
              <a:rPr lang="en-US" sz="5100" dirty="0" smtClean="0">
                <a:latin typeface="Cambria" pitchFamily="18" charset="0"/>
              </a:rPr>
              <a:t>Nationwide 2.7 million</a:t>
            </a:r>
            <a:r>
              <a:rPr lang="en-US" sz="5100" dirty="0">
                <a:latin typeface="Cambria" pitchFamily="18" charset="0"/>
              </a:rPr>
              <a:t> grandparents are raising grandchildren, and about one-fifth of those have incomes that fall below the poverty line, according to census figures. Their ranks are increasing. The number of grandparents raising grandchildren is up 7 percent from 2009</a:t>
            </a:r>
            <a:r>
              <a:rPr lang="en-US" sz="5100" dirty="0" smtClean="0">
                <a:latin typeface="Cambria" pitchFamily="18" charset="0"/>
              </a:rPr>
              <a:t>.</a:t>
            </a:r>
          </a:p>
          <a:p>
            <a:r>
              <a:rPr lang="en-US" sz="5100" dirty="0" smtClean="0">
                <a:latin typeface="Cambria" pitchFamily="18" charset="0"/>
              </a:rPr>
              <a:t>Feb </a:t>
            </a:r>
            <a:r>
              <a:rPr lang="en-US" sz="5100" dirty="0">
                <a:latin typeface="Cambria" pitchFamily="18" charset="0"/>
              </a:rPr>
              <a:t>16, 2016</a:t>
            </a:r>
          </a:p>
        </p:txBody>
      </p:sp>
    </p:spTree>
    <p:extLst>
      <p:ext uri="{BB962C8B-B14F-4D97-AF65-F5344CB8AC3E}">
        <p14:creationId xmlns:p14="http://schemas.microsoft.com/office/powerpoint/2010/main" val="32101662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  ADDRESSING THE 				    PLACEMENT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Los Angeles Pilot Project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67750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  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1.  WHY SHOULD WE RETAIN   			    GROUP HOMES?</a:t>
            </a:r>
          </a:p>
          <a:p>
            <a:r>
              <a:rPr lang="en-US" sz="3200" dirty="0" smtClean="0"/>
              <a:t>2.  WHAT HAVE YOU DONE 				    REGARDING THE REDUCTION 		    OF GROUP HOMES AS A  				    PLACEMENT?</a:t>
            </a:r>
          </a:p>
          <a:p>
            <a:r>
              <a:rPr lang="en-US" sz="3200" dirty="0" smtClean="0"/>
              <a:t>3.  ARE THERE GOOD REASONS   	    	    TO MAINTAIN GROUP HOMES?</a:t>
            </a:r>
            <a:endParaRPr lang="en-US" sz="2900" dirty="0" smtClean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29493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SOME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1. Congregate care will probably always be necessary for some children in some situations.</a:t>
            </a:r>
          </a:p>
          <a:p>
            <a:r>
              <a:rPr lang="en-US" sz="3200" dirty="0" smtClean="0"/>
              <a:t>2. Congregate care should be a short-term, intensive intervention with a goal of moving the child to a more family-like setting.</a:t>
            </a:r>
          </a:p>
          <a:p>
            <a:r>
              <a:rPr lang="en-US" sz="3200" dirty="0" smtClean="0"/>
              <a:t>3. Treatment plans in congregate care should involve family. 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67574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SOME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4</a:t>
            </a:r>
            <a:r>
              <a:rPr lang="en-US" sz="3200" dirty="0" smtClean="0"/>
              <a:t>. Congregate care should help youth heal and learn skills for managing their emotions and behaviors, skills that they can use in the community.  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328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SOME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Current statics show a steady rate of placement with kin and in congregate care.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058976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SOME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But congregate care should be the last and least favored placement option.</a:t>
            </a:r>
          </a:p>
          <a:p>
            <a:r>
              <a:rPr lang="en-US" sz="3200" dirty="0" smtClean="0"/>
              <a:t>Judges can play a significant role in reducing congregate care.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32817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 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Judge Leonard Edwards (ret.)</a:t>
            </a:r>
          </a:p>
          <a:p>
            <a:r>
              <a:rPr lang="en-US" sz="3200" dirty="0" smtClean="0">
                <a:hlinkClick r:id="rId3"/>
              </a:rPr>
              <a:t>Judgeleonardedwards@gmail.com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Judge Michael Nash (ret.)</a:t>
            </a:r>
          </a:p>
          <a:p>
            <a:r>
              <a:rPr lang="en-US" sz="3200" dirty="0" smtClean="0">
                <a:hlinkClick r:id="rId4"/>
              </a:rPr>
              <a:t>Mnash@ocp.lacounty.gov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882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616576" y="1038359"/>
          <a:ext cx="7683053" cy="460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786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848396" y="999722"/>
          <a:ext cx="7683054" cy="460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756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SOME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Times are changing.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Policy makers have concluded that children belong in families and that congregate care is neither a preferred permanent placement, nor does it serve the best interests of children.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37529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6516</TotalTime>
  <Words>1485</Words>
  <Application>Microsoft Office PowerPoint</Application>
  <PresentationFormat>On-screen Show (4:3)</PresentationFormat>
  <Paragraphs>312</Paragraphs>
  <Slides>61</Slides>
  <Notes>61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Arial</vt:lpstr>
      <vt:lpstr>Calibri</vt:lpstr>
      <vt:lpstr>Cambria</vt:lpstr>
      <vt:lpstr>Century Gothic</vt:lpstr>
      <vt:lpstr>Wingdings</vt:lpstr>
      <vt:lpstr>Wingdings 3</vt:lpstr>
      <vt:lpstr>Ion</vt:lpstr>
      <vt:lpstr>THE ROLE OF JUDGES IN CONGREGATE CARE REFORM</vt:lpstr>
      <vt:lpstr>          SOME HISTORY</vt:lpstr>
      <vt:lpstr>          SOME HISTORY</vt:lpstr>
      <vt:lpstr>          SOME HISTORY</vt:lpstr>
      <vt:lpstr>          SOME HISTORY</vt:lpstr>
      <vt:lpstr>          SOME HISTORY</vt:lpstr>
      <vt:lpstr>PowerPoint Presentation</vt:lpstr>
      <vt:lpstr>PowerPoint Presentation</vt:lpstr>
      <vt:lpstr>          SOME HISTORY</vt:lpstr>
      <vt:lpstr>          THE PROBLEM</vt:lpstr>
      <vt:lpstr>          THE PROBLEM</vt:lpstr>
      <vt:lpstr>          THE PROBLEM</vt:lpstr>
      <vt:lpstr>          THE PROBLEM</vt:lpstr>
      <vt:lpstr>             THE LAW</vt:lpstr>
      <vt:lpstr>             THE LAW</vt:lpstr>
      <vt:lpstr>     PUBLIC LAW 113-183</vt:lpstr>
      <vt:lpstr>    P.L. 113-183</vt:lpstr>
      <vt:lpstr>    P.L. 113-183</vt:lpstr>
      <vt:lpstr>    P.L. 113-183</vt:lpstr>
      <vt:lpstr>    P.L. 113-183</vt:lpstr>
      <vt:lpstr>    P.L. 113-183</vt:lpstr>
      <vt:lpstr>    P.L. 113-183</vt:lpstr>
      <vt:lpstr>   CALIFORNIA LAW</vt:lpstr>
      <vt:lpstr>             THE LAW</vt:lpstr>
      <vt:lpstr>      THE NEW CALIFORNIA        LAW</vt:lpstr>
      <vt:lpstr>       THE NEW CALIFORNIA        LAW</vt:lpstr>
      <vt:lpstr>  THE NEW CALIFORNIA         LAW</vt:lpstr>
      <vt:lpstr>PROPOSED FEDERAL LEGISLATION</vt:lpstr>
      <vt:lpstr>PROPOSED FEDERAL LEGISLATION</vt:lpstr>
      <vt:lpstr>PROPOSED FEDERAL LEGISLATION</vt:lpstr>
      <vt:lpstr>PROPOSED FEDERAL LEGISLATION</vt:lpstr>
      <vt:lpstr>       REDUCING             CONGREGATE CARE</vt:lpstr>
      <vt:lpstr>       REDUCING        CONGREGATE CARE</vt:lpstr>
      <vt:lpstr>PowerPoint Presentation</vt:lpstr>
      <vt:lpstr>PowerPoint Presentation</vt:lpstr>
      <vt:lpstr>       BASIC TENET #1</vt:lpstr>
      <vt:lpstr>       BASIC TENET #2</vt:lpstr>
      <vt:lpstr>      BASIC TENET #3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JUDGES SHOULD ALSO </vt:lpstr>
      <vt:lpstr>     ADDRESSING THE         PLACEMENT CHALLENGES</vt:lpstr>
      <vt:lpstr>   ADDRESSING THE         PLACEMENT CHALLENGES</vt:lpstr>
      <vt:lpstr>   ADDRESSING THE         PLACEMENT CHALLENGES</vt:lpstr>
      <vt:lpstr>    ADDRESSING THE         PLACEMENT CHALLENGES</vt:lpstr>
      <vt:lpstr>   ADDRESSING THE         PLACEMENT CHALLENGES</vt:lpstr>
      <vt:lpstr>   ADDRESSING THE         PLACEMENT CHALLENGES</vt:lpstr>
      <vt:lpstr>    ADDRESSING THE         PLACEMENT CHALLENGES</vt:lpstr>
      <vt:lpstr>      DISCUSSION</vt:lpstr>
      <vt:lpstr>  SOME CONCLUSIONS</vt:lpstr>
      <vt:lpstr>  SOME CONCLUSIONS</vt:lpstr>
      <vt:lpstr>  SOME CONCLUSIONS</vt:lpstr>
      <vt:lpstr>       CONTACT INFORMATION</vt:lpstr>
    </vt:vector>
  </TitlesOfParts>
  <Company>Los Angeles Superior Court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Nell Simpson</dc:creator>
  <cp:lastModifiedBy>Edwards, Leonard</cp:lastModifiedBy>
  <cp:revision>63</cp:revision>
  <dcterms:created xsi:type="dcterms:W3CDTF">2015-07-15T15:29:30Z</dcterms:created>
  <dcterms:modified xsi:type="dcterms:W3CDTF">2016-11-28T15:34:05Z</dcterms:modified>
</cp:coreProperties>
</file>